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74" r:id="rId3"/>
    <p:sldId id="257" r:id="rId4"/>
    <p:sldId id="259" r:id="rId5"/>
    <p:sldId id="260" r:id="rId6"/>
    <p:sldId id="269" r:id="rId7"/>
    <p:sldId id="270" r:id="rId8"/>
    <p:sldId id="271" r:id="rId9"/>
    <p:sldId id="272" r:id="rId10"/>
    <p:sldId id="273"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rry Ruff" initials="JR"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938" autoAdjust="0"/>
    <p:restoredTop sz="85548" autoAdjust="0"/>
  </p:normalViewPr>
  <p:slideViewPr>
    <p:cSldViewPr>
      <p:cViewPr varScale="1">
        <p:scale>
          <a:sx n="98" d="100"/>
          <a:sy n="98" d="100"/>
        </p:scale>
        <p:origin x="1572" y="78"/>
      </p:cViewPr>
      <p:guideLst>
        <p:guide orient="horz" pos="2160"/>
        <p:guide pos="2880"/>
      </p:guideLst>
    </p:cSldViewPr>
  </p:slideViewPr>
  <p:notesTextViewPr>
    <p:cViewPr>
      <p:scale>
        <a:sx n="100" d="100"/>
        <a:sy n="100" d="100"/>
      </p:scale>
      <p:origin x="0" y="0"/>
    </p:cViewPr>
  </p:notesTextViewPr>
  <p:notesViewPr>
    <p:cSldViewPr>
      <p:cViewPr varScale="1">
        <p:scale>
          <a:sx n="65" d="100"/>
          <a:sy n="65" d="100"/>
        </p:scale>
        <p:origin x="1428"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728F2B-10A1-42D5-914E-F298A7E39417}" type="datetimeFigureOut">
              <a:rPr lang="en-US" smtClean="0"/>
              <a:pPr/>
              <a:t>2/15/2019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0DC229-7167-44B8-9A48-0708C090EF13}" type="slidenum">
              <a:rPr lang="en-US" smtClean="0"/>
              <a:pPr/>
              <a:t>‹#›</a:t>
            </a:fld>
            <a:endParaRPr lang="en-US" dirty="0"/>
          </a:p>
        </p:txBody>
      </p:sp>
    </p:spTree>
    <p:extLst>
      <p:ext uri="{BB962C8B-B14F-4D97-AF65-F5344CB8AC3E}">
        <p14:creationId xmlns:p14="http://schemas.microsoft.com/office/powerpoint/2010/main" val="520057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1</a:t>
            </a:fld>
            <a:endParaRPr lang="en-US" dirty="0"/>
          </a:p>
        </p:txBody>
      </p:sp>
    </p:spTree>
    <p:extLst>
      <p:ext uri="{BB962C8B-B14F-4D97-AF65-F5344CB8AC3E}">
        <p14:creationId xmlns:p14="http://schemas.microsoft.com/office/powerpoint/2010/main" val="4280269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Trikosko, Marion S. / Library of Congress Prints and Photographs Division; Albertin, Walter, photographer. [Public domain via Wikimedia Commons]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If you wish, invite the students to make thematic connections with other oppressed groups (in the U.S. or around the world) who have fought for liberation, or perhaps are still in the midst of that struggle.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10</a:t>
            </a:fld>
            <a:endParaRPr lang="en-US" dirty="0"/>
          </a:p>
        </p:txBody>
      </p:sp>
    </p:spTree>
    <p:extLst>
      <p:ext uri="{BB962C8B-B14F-4D97-AF65-F5344CB8AC3E}">
        <p14:creationId xmlns:p14="http://schemas.microsoft.com/office/powerpoint/2010/main" val="10579912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r>
              <a:rPr lang="en-US" dirty="0" err="1"/>
              <a:t>FatCamera</a:t>
            </a:r>
            <a:r>
              <a:rPr lang="en-US" dirty="0"/>
              <a:t> / iStock.com</a:t>
            </a:r>
          </a:p>
        </p:txBody>
      </p:sp>
      <p:sp>
        <p:nvSpPr>
          <p:cNvPr id="4" name="Slide Number Placeholder 3"/>
          <p:cNvSpPr>
            <a:spLocks noGrp="1"/>
          </p:cNvSpPr>
          <p:nvPr>
            <p:ph type="sldNum" sz="quarter" idx="5"/>
          </p:nvPr>
        </p:nvSpPr>
        <p:spPr/>
        <p:txBody>
          <a:bodyPr/>
          <a:lstStyle/>
          <a:p>
            <a:fld id="{720DC229-7167-44B8-9A48-0708C090EF13}" type="slidenum">
              <a:rPr lang="en-US" smtClean="0"/>
              <a:pPr/>
              <a:t>2</a:t>
            </a:fld>
            <a:endParaRPr lang="en-US" dirty="0"/>
          </a:p>
        </p:txBody>
      </p:sp>
    </p:spTree>
    <p:extLst>
      <p:ext uri="{BB962C8B-B14F-4D97-AF65-F5344CB8AC3E}">
        <p14:creationId xmlns:p14="http://schemas.microsoft.com/office/powerpoint/2010/main" val="31493356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Image in public domain</a:t>
            </a:r>
          </a:p>
        </p:txBody>
      </p:sp>
      <p:sp>
        <p:nvSpPr>
          <p:cNvPr id="4" name="Slide Number Placeholder 3"/>
          <p:cNvSpPr>
            <a:spLocks noGrp="1"/>
          </p:cNvSpPr>
          <p:nvPr>
            <p:ph type="sldNum" sz="quarter" idx="10"/>
          </p:nvPr>
        </p:nvSpPr>
        <p:spPr/>
        <p:txBody>
          <a:bodyPr/>
          <a:lstStyle/>
          <a:p>
            <a:fld id="{720DC229-7167-44B8-9A48-0708C090EF13}" type="slidenum">
              <a:rPr lang="en-US" smtClean="0"/>
              <a:pPr/>
              <a:t>3</a:t>
            </a:fld>
            <a:endParaRPr lang="en-US" dirty="0"/>
          </a:p>
        </p:txBody>
      </p:sp>
    </p:spTree>
    <p:extLst>
      <p:ext uri="{BB962C8B-B14F-4D97-AF65-F5344CB8AC3E}">
        <p14:creationId xmlns:p14="http://schemas.microsoft.com/office/powerpoint/2010/main" val="23563269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Irmhild B / Shutterstock.com; © 2018 www.TheGloryStory.com</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If you wish to review more details of Moses’s story with the students, be sure the details are based on the biblical accounts and not on the many film adaptations of Exodus. For example, many students are often surprised to learn that the film accounts of Moses’s childhood in Pharaoh’s household are entirely a product of Hollywood. The biblical account moves directly from Moses as a baby to Moses as an adult.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4</a:t>
            </a:fld>
            <a:endParaRPr lang="en-US" dirty="0"/>
          </a:p>
        </p:txBody>
      </p:sp>
    </p:spTree>
    <p:extLst>
      <p:ext uri="{BB962C8B-B14F-4D97-AF65-F5344CB8AC3E}">
        <p14:creationId xmlns:p14="http://schemas.microsoft.com/office/powerpoint/2010/main" val="17944512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BibleArtLibrary / iStock.com</a:t>
            </a:r>
            <a:r>
              <a:rPr lang="en-US" dirty="0"/>
              <a:t>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5</a:t>
            </a:fld>
            <a:endParaRPr lang="en-US" dirty="0"/>
          </a:p>
        </p:txBody>
      </p:sp>
    </p:spTree>
    <p:extLst>
      <p:ext uri="{BB962C8B-B14F-4D97-AF65-F5344CB8AC3E}">
        <p14:creationId xmlns:p14="http://schemas.microsoft.com/office/powerpoint/2010/main" val="11504870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Advisionlt / Shutterstock.com;</a:t>
            </a:r>
            <a:r>
              <a:rPr lang="en-US" dirty="0"/>
              <a:t> </a:t>
            </a:r>
            <a:r>
              <a:rPr lang="en-US" sz="1200" b="0" i="0" u="none" strike="noStrike" kern="1200" dirty="0">
                <a:solidFill>
                  <a:schemeClr val="tx1"/>
                </a:solidFill>
                <a:effectLst/>
                <a:latin typeface="+mn-lt"/>
                <a:ea typeface="+mn-ea"/>
                <a:cs typeface="+mn-cs"/>
              </a:rPr>
              <a:t>© 2018 www.TheGloryStory.com; © 2018 www.TheGloryStory.com</a:t>
            </a:r>
            <a:endParaRPr lang="en-US" sz="1200" i="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If necessary, clarify for the students the difference between the ancient Israelites’ use of the term </a:t>
            </a:r>
            <a:r>
              <a:rPr lang="en-US" sz="1200" i="1" kern="1200" dirty="0">
                <a:solidFill>
                  <a:schemeClr val="tx1"/>
                </a:solidFill>
                <a:effectLst/>
                <a:latin typeface="+mn-lt"/>
                <a:ea typeface="+mn-ea"/>
                <a:cs typeface="+mn-cs"/>
              </a:rPr>
              <a:t>tabernacle</a:t>
            </a:r>
            <a:r>
              <a:rPr lang="en-US" sz="1200" kern="1200" dirty="0">
                <a:solidFill>
                  <a:schemeClr val="tx1"/>
                </a:solidFill>
                <a:effectLst/>
                <a:latin typeface="+mn-lt"/>
                <a:ea typeface="+mn-ea"/>
                <a:cs typeface="+mn-cs"/>
              </a:rPr>
              <a:t> and Catholics’ use of this term today.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6</a:t>
            </a:fld>
            <a:endParaRPr lang="en-US" dirty="0"/>
          </a:p>
        </p:txBody>
      </p:sp>
    </p:spTree>
    <p:extLst>
      <p:ext uri="{BB962C8B-B14F-4D97-AF65-F5344CB8AC3E}">
        <p14:creationId xmlns:p14="http://schemas.microsoft.com/office/powerpoint/2010/main" val="39176011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BibleArtLibrary / iStock.com</a:t>
            </a:r>
            <a:r>
              <a:rPr lang="en-US" dirty="0"/>
              <a:t>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7</a:t>
            </a:fld>
            <a:endParaRPr lang="en-US" dirty="0"/>
          </a:p>
        </p:txBody>
      </p:sp>
    </p:spTree>
    <p:extLst>
      <p:ext uri="{BB962C8B-B14F-4D97-AF65-F5344CB8AC3E}">
        <p14:creationId xmlns:p14="http://schemas.microsoft.com/office/powerpoint/2010/main" val="7930636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u="none" strike="noStrike" kern="1200" dirty="0">
                <a:solidFill>
                  <a:schemeClr val="tx1"/>
                </a:solidFill>
                <a:effectLst/>
                <a:latin typeface="+mn-lt"/>
                <a:ea typeface="+mn-ea"/>
                <a:cs typeface="+mn-cs"/>
              </a:rPr>
              <a:t>© Editorial credit: Lisa-Lisa / Shutterstock.com</a:t>
            </a:r>
            <a:r>
              <a:rPr lang="en-US" dirty="0"/>
              <a:t> </a:t>
            </a:r>
          </a:p>
          <a:p>
            <a:endParaRPr lang="en-US" sz="1200" i="1" kern="1200" dirty="0">
              <a:solidFill>
                <a:schemeClr val="tx1"/>
              </a:solidFill>
              <a:effectLst/>
              <a:latin typeface="+mn-lt"/>
              <a:ea typeface="+mn-ea"/>
              <a:cs typeface="+mn-cs"/>
            </a:endParaRPr>
          </a:p>
          <a:p>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For fun, have the students figure out what makes a pizza kosher (i.e., the absence of meat or absence of cheese, due to the prohibition on mixing meat and dairy). Remind the students that contemporary Jews still observe the laws of the Torah, including kosher laws and the celebration of holidays like Passover </a:t>
            </a:r>
            <a:r>
              <a:rPr lang="en-US" sz="1200" i="1" kern="1200" dirty="0">
                <a:solidFill>
                  <a:schemeClr val="tx1"/>
                </a:solidFill>
                <a:effectLst/>
                <a:latin typeface="+mn-lt"/>
                <a:ea typeface="+mn-ea"/>
                <a:cs typeface="+mn-cs"/>
              </a:rPr>
              <a:t>(Pesach)</a:t>
            </a:r>
            <a:r>
              <a:rPr lang="en-US" sz="1200" kern="1200" dirty="0">
                <a:solidFill>
                  <a:schemeClr val="tx1"/>
                </a:solidFill>
                <a:effectLst/>
                <a:latin typeface="+mn-lt"/>
                <a:ea typeface="+mn-ea"/>
                <a:cs typeface="+mn-cs"/>
              </a:rPr>
              <a:t>, the Day of Atonement </a:t>
            </a:r>
            <a:r>
              <a:rPr lang="en-US" sz="1200" i="1" kern="1200" dirty="0">
                <a:solidFill>
                  <a:schemeClr val="tx1"/>
                </a:solidFill>
                <a:effectLst/>
                <a:latin typeface="+mn-lt"/>
                <a:ea typeface="+mn-ea"/>
                <a:cs typeface="+mn-cs"/>
              </a:rPr>
              <a:t>(Yom Kippur)</a:t>
            </a:r>
            <a:r>
              <a:rPr lang="en-US" sz="1200" kern="1200" dirty="0">
                <a:solidFill>
                  <a:schemeClr val="tx1"/>
                </a:solidFill>
                <a:effectLst/>
                <a:latin typeface="+mn-lt"/>
                <a:ea typeface="+mn-ea"/>
                <a:cs typeface="+mn-cs"/>
              </a:rPr>
              <a:t>, and the Jewish New Year </a:t>
            </a:r>
            <a:r>
              <a:rPr lang="en-US" sz="1200" i="1" kern="1200" dirty="0">
                <a:solidFill>
                  <a:schemeClr val="tx1"/>
                </a:solidFill>
                <a:effectLst/>
                <a:latin typeface="+mn-lt"/>
                <a:ea typeface="+mn-ea"/>
                <a:cs typeface="+mn-cs"/>
              </a:rPr>
              <a:t>(Rosh Hashanah)</a:t>
            </a:r>
            <a:r>
              <a:rPr lang="en-US" sz="1200" kern="1200" dirty="0">
                <a:solidFill>
                  <a:schemeClr val="tx1"/>
                </a:solidFill>
                <a:effectLst/>
                <a:latin typeface="+mn-lt"/>
                <a:ea typeface="+mn-ea"/>
                <a:cs typeface="+mn-cs"/>
              </a:rPr>
              <a:t>. Also remind them that the origin of the word </a:t>
            </a:r>
            <a:r>
              <a:rPr lang="en-US" sz="1200" i="1" kern="1200" dirty="0">
                <a:solidFill>
                  <a:schemeClr val="tx1"/>
                </a:solidFill>
                <a:effectLst/>
                <a:latin typeface="+mn-lt"/>
                <a:ea typeface="+mn-ea"/>
                <a:cs typeface="+mn-cs"/>
              </a:rPr>
              <a:t>holiday</a:t>
            </a:r>
            <a:r>
              <a:rPr lang="en-US" sz="1200" kern="1200" dirty="0">
                <a:solidFill>
                  <a:schemeClr val="tx1"/>
                </a:solidFill>
                <a:effectLst/>
                <a:latin typeface="+mn-lt"/>
                <a:ea typeface="+mn-ea"/>
                <a:cs typeface="+mn-cs"/>
              </a:rPr>
              <a:t> is a day set aside as holy: </a:t>
            </a:r>
            <a:r>
              <a:rPr lang="en-US" sz="1200" i="1" kern="1200" dirty="0">
                <a:solidFill>
                  <a:schemeClr val="tx1"/>
                </a:solidFill>
                <a:effectLst/>
                <a:latin typeface="+mn-lt"/>
                <a:ea typeface="+mn-ea"/>
                <a:cs typeface="+mn-cs"/>
              </a:rPr>
              <a:t>holy day</a:t>
            </a:r>
            <a:r>
              <a:rPr lang="en-US" sz="1200" kern="1200" dirty="0">
                <a:solidFill>
                  <a:schemeClr val="tx1"/>
                </a:solidFill>
                <a:effectLst/>
                <a:latin typeface="+mn-lt"/>
                <a:ea typeface="+mn-ea"/>
                <a:cs typeface="+mn-cs"/>
              </a:rPr>
              <a:t> became </a:t>
            </a:r>
            <a:r>
              <a:rPr lang="en-US" sz="1200" i="1" kern="1200" dirty="0">
                <a:solidFill>
                  <a:schemeClr val="tx1"/>
                </a:solidFill>
                <a:effectLst/>
                <a:latin typeface="+mn-lt"/>
                <a:ea typeface="+mn-ea"/>
                <a:cs typeface="+mn-cs"/>
              </a:rPr>
              <a:t>holiday</a:t>
            </a:r>
            <a:r>
              <a:rPr lang="en-US" sz="1200" kern="120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8</a:t>
            </a:fld>
            <a:endParaRPr lang="en-US" dirty="0"/>
          </a:p>
        </p:txBody>
      </p:sp>
    </p:spTree>
    <p:extLst>
      <p:ext uri="{BB962C8B-B14F-4D97-AF65-F5344CB8AC3E}">
        <p14:creationId xmlns:p14="http://schemas.microsoft.com/office/powerpoint/2010/main" val="33265266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2018 www.TheGloryStory.com</a:t>
            </a:r>
            <a:r>
              <a:rPr lang="en-US" dirty="0"/>
              <a:t>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9</a:t>
            </a:fld>
            <a:endParaRPr lang="en-US" dirty="0"/>
          </a:p>
        </p:txBody>
      </p:sp>
    </p:spTree>
    <p:extLst>
      <p:ext uri="{BB962C8B-B14F-4D97-AF65-F5344CB8AC3E}">
        <p14:creationId xmlns:p14="http://schemas.microsoft.com/office/powerpoint/2010/main" val="111060254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normAutofit/>
          </a:bodyPr>
          <a:lstStyle>
            <a:lvl1pPr algn="ctr">
              <a:defRPr sz="4400" b="1">
                <a:solidFill>
                  <a:schemeClr val="tx1"/>
                </a:solidFill>
                <a:effectLst>
                  <a:outerShdw blurRad="50800" dist="50800" dir="5400000" algn="ctr" rotWithShape="0">
                    <a:schemeClr val="bg1">
                      <a:lumMod val="85000"/>
                    </a:schemeClr>
                  </a:outerShdw>
                </a:effectLst>
                <a:latin typeface="Arial" pitchFamily="34" charset="0"/>
                <a:cs typeface="Arial" pitchFamily="34" charset="0"/>
              </a:defRPr>
            </a:lvl1pPr>
          </a:lstStyle>
          <a:p>
            <a:r>
              <a:rPr lang="en-US" dirty="0"/>
              <a:t>Click to edit Master title style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1752600"/>
            <a:ext cx="6477000" cy="4373563"/>
          </a:xfrm>
        </p:spPr>
        <p:txBody>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1143000"/>
            <a:ext cx="8229600" cy="914400"/>
          </a:xfrm>
        </p:spPr>
        <p:txBody>
          <a:bodyPr>
            <a:normAutofit/>
          </a:bodyPr>
          <a:lstStyle>
            <a:lvl1pPr algn="l">
              <a:defRPr sz="2800" b="1" baseline="0">
                <a:latin typeface="Arial" pitchFamily="34" charset="0"/>
                <a:cs typeface="Arial" pitchFamily="34" charset="0"/>
              </a:defRPr>
            </a:lvl1pPr>
          </a:lstStyle>
          <a:p>
            <a:r>
              <a:rPr lang="en-US" dirty="0"/>
              <a:t>Click to edit Master title style</a:t>
            </a:r>
            <a:br>
              <a:rPr lang="en-US" dirty="0"/>
            </a:br>
            <a:r>
              <a:rPr lang="en-US" dirty="0"/>
              <a:t>2 line title</a:t>
            </a:r>
          </a:p>
        </p:txBody>
      </p:sp>
      <p:sp>
        <p:nvSpPr>
          <p:cNvPr id="3" name="Content Placeholder 2"/>
          <p:cNvSpPr>
            <a:spLocks noGrp="1"/>
          </p:cNvSpPr>
          <p:nvPr>
            <p:ph idx="1"/>
          </p:nvPr>
        </p:nvSpPr>
        <p:spPr>
          <a:xfrm>
            <a:off x="1371600" y="2209800"/>
            <a:ext cx="64770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2 lines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2209800"/>
            <a:ext cx="64008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
        <p:nvSpPr>
          <p:cNvPr id="9" name="Text Placeholder 8"/>
          <p:cNvSpPr>
            <a:spLocks noGrp="1"/>
          </p:cNvSpPr>
          <p:nvPr>
            <p:ph type="body" sz="quarter" idx="12" hasCustomPrompt="1"/>
          </p:nvPr>
        </p:nvSpPr>
        <p:spPr>
          <a:xfrm>
            <a:off x="1676400" y="1600200"/>
            <a:ext cx="6477000" cy="533400"/>
          </a:xfrm>
        </p:spPr>
        <p:txBody>
          <a:bodyPr>
            <a:normAutofit/>
          </a:bodyPr>
          <a:lstStyle>
            <a:lvl1pPr>
              <a:buNone/>
              <a:defRPr sz="2800" b="1">
                <a:solidFill>
                  <a:schemeClr val="tx2">
                    <a:lumMod val="60000"/>
                    <a:lumOff val="40000"/>
                  </a:schemeClr>
                </a:solidFill>
              </a:defRPr>
            </a:lvl1pPr>
          </a:lstStyle>
          <a:p>
            <a:pPr lvl="0"/>
            <a:r>
              <a:rPr lang="en-US" dirty="0"/>
              <a:t>Click to edit 2nd line emphasis title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no body text">
    <p:spTree>
      <p:nvGrpSpPr>
        <p:cNvPr id="1" name=""/>
        <p:cNvGrpSpPr/>
        <p:nvPr/>
      </p:nvGrpSpPr>
      <p:grpSpPr>
        <a:xfrm>
          <a:off x="0" y="0"/>
          <a:ext cx="0" cy="0"/>
          <a:chOff x="0" y="0"/>
          <a:chExt cx="0" cy="0"/>
        </a:xfrm>
      </p:grpSpPr>
      <p:sp>
        <p:nvSpPr>
          <p:cNvPr id="10" name="Text Placeholder 9"/>
          <p:cNvSpPr>
            <a:spLocks noGrp="1"/>
          </p:cNvSpPr>
          <p:nvPr>
            <p:ph type="body" sz="quarter" idx="12"/>
          </p:nvPr>
        </p:nvSpPr>
        <p:spPr>
          <a:xfrm>
            <a:off x="914400" y="1143000"/>
            <a:ext cx="7696200" cy="609600"/>
          </a:xfrm>
        </p:spPr>
        <p:txBody>
          <a:bodyPr/>
          <a:lstStyle>
            <a:lvl1pPr>
              <a:buNone/>
              <a:defRPr sz="2800" b="1"/>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lumn/narrow column">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11" name="Text Placeholder 10"/>
          <p:cNvSpPr>
            <a:spLocks noGrp="1"/>
          </p:cNvSpPr>
          <p:nvPr>
            <p:ph type="body" sz="quarter" idx="12"/>
          </p:nvPr>
        </p:nvSpPr>
        <p:spPr>
          <a:xfrm>
            <a:off x="914400" y="1143000"/>
            <a:ext cx="7315200" cy="609600"/>
          </a:xfrm>
        </p:spPr>
        <p:txBody>
          <a:bodyPr>
            <a:normAutofit/>
          </a:bodyPr>
          <a:lstStyle>
            <a:lvl1pPr>
              <a:buNone/>
              <a:defRPr sz="2800" b="1"/>
            </a:lvl1pPr>
          </a:lstStyle>
          <a:p>
            <a:pPr lvl="0"/>
            <a:r>
              <a:rPr lang="en-US"/>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6"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11" name="Text Placeholder 10"/>
          <p:cNvSpPr>
            <a:spLocks noGrp="1"/>
          </p:cNvSpPr>
          <p:nvPr>
            <p:ph type="body" sz="quarter" idx="12"/>
          </p:nvPr>
        </p:nvSpPr>
        <p:spPr>
          <a:xfrm>
            <a:off x="914400" y="2514600"/>
            <a:ext cx="7315200" cy="1524000"/>
          </a:xfrm>
        </p:spPr>
        <p:txBody>
          <a:bodyPr/>
          <a:lstStyle>
            <a:lvl1pPr algn="ctr">
              <a:buNone/>
              <a:defRPr sz="2800">
                <a:solidFill>
                  <a:schemeClr val="accent5">
                    <a:lumMod val="75000"/>
                  </a:schemeClr>
                </a:solidFill>
              </a:defRPr>
            </a:lvl1pPr>
            <a:lvl2pPr algn="ctr">
              <a:defRPr sz="2400" i="1"/>
            </a:lvl2pPr>
          </a:lstStyle>
          <a:p>
            <a:pPr lvl="0"/>
            <a:r>
              <a:rPr lang="en-US"/>
              <a:t>Click to edit Master text styles</a:t>
            </a:r>
          </a:p>
          <a:p>
            <a:pPr lvl="1"/>
            <a:r>
              <a:rPr lang="en-US"/>
              <a:t>Second level</a:t>
            </a:r>
          </a:p>
        </p:txBody>
      </p:sp>
      <p:sp>
        <p:nvSpPr>
          <p:cNvPr id="13" name="Text Placeholder 12"/>
          <p:cNvSpPr>
            <a:spLocks noGrp="1"/>
          </p:cNvSpPr>
          <p:nvPr>
            <p:ph type="body" sz="quarter" idx="13"/>
          </p:nvPr>
        </p:nvSpPr>
        <p:spPr>
          <a:xfrm>
            <a:off x="2590800" y="4267200"/>
            <a:ext cx="5029200" cy="1447800"/>
          </a:xfrm>
        </p:spPr>
        <p:txBody>
          <a:bodyPr>
            <a:normAutofit/>
          </a:bodyPr>
          <a:lstStyle>
            <a:lvl1pPr marL="457200" indent="-457200">
              <a:buAutoNum type="arabicPeriod"/>
              <a:defRPr sz="2400"/>
            </a:lvl1pPr>
            <a:lvl2pPr>
              <a:defRPr sz="2400"/>
            </a:lvl2pPr>
          </a:lstStyle>
          <a:p>
            <a:pPr lvl="0"/>
            <a:r>
              <a:rPr lang="en-US"/>
              <a:t>Click to edit Master text styles</a:t>
            </a:r>
          </a:p>
          <a:p>
            <a:pPr lvl="1"/>
            <a:r>
              <a:rPr lang="en-US"/>
              <a:t>Second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838200"/>
            <a:ext cx="7772400" cy="5794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CB1BD0-533A-4E07-BF9C-432137E14983}" type="datetimeFigureOut">
              <a:rPr lang="en-US" smtClean="0"/>
              <a:pPr/>
              <a:t>2/15/2019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54F940-28E1-4EAC-8D73-5D6BC0F5BDB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72" r:id="rId4"/>
    <p:sldLayoutId id="2147483651" r:id="rId5"/>
    <p:sldLayoutId id="2147483674" r:id="rId6"/>
    <p:sldLayoutId id="2147483652" r:id="rId7"/>
    <p:sldLayoutId id="2147483655" r:id="rId8"/>
  </p:sldLayoutIdLst>
  <p:txStyles>
    <p:title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2133600"/>
            <a:ext cx="9144000" cy="1470025"/>
          </a:xfrm>
        </p:spPr>
        <p:txBody>
          <a:bodyPr>
            <a:normAutofit fontScale="90000"/>
          </a:bodyPr>
          <a:lstStyle/>
          <a:p>
            <a:r>
              <a:rPr lang="en-US" dirty="0"/>
              <a:t>The Pentateuch: </a:t>
            </a:r>
            <a:br>
              <a:rPr lang="en-US" dirty="0"/>
            </a:br>
            <a:r>
              <a:rPr lang="en-US" dirty="0"/>
              <a:t>God Reveals Himself</a:t>
            </a:r>
            <a:br>
              <a:rPr lang="en-US" dirty="0"/>
            </a:br>
            <a:r>
              <a:rPr lang="en-US" dirty="0"/>
              <a:t>to His Chosen People</a:t>
            </a:r>
          </a:p>
        </p:txBody>
      </p:sp>
      <p:sp>
        <p:nvSpPr>
          <p:cNvPr id="3" name="Subtitle 2"/>
          <p:cNvSpPr txBox="1">
            <a:spLocks/>
          </p:cNvSpPr>
          <p:nvPr/>
        </p:nvSpPr>
        <p:spPr>
          <a:xfrm>
            <a:off x="0" y="4267200"/>
            <a:ext cx="9144000" cy="990600"/>
          </a:xfrm>
          <a:prstGeom prst="rect">
            <a:avLst/>
          </a:prstGeom>
        </p:spPr>
        <p:txBody>
          <a:bodyPr/>
          <a:lst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i="1" dirty="0"/>
              <a:t>Revelation and the Old Testament</a:t>
            </a:r>
          </a:p>
          <a:p>
            <a:pPr marL="0" indent="0" algn="ctr">
              <a:buNone/>
            </a:pPr>
            <a:r>
              <a:rPr lang="en-US" dirty="0"/>
              <a:t>Unit 2, Chapter 6</a:t>
            </a:r>
          </a:p>
        </p:txBody>
      </p:sp>
      <p:sp>
        <p:nvSpPr>
          <p:cNvPr id="6" name="Text Placeholder 3">
            <a:extLst>
              <a:ext uri="{FF2B5EF4-FFF2-40B4-BE49-F238E27FC236}">
                <a16:creationId xmlns:a16="http://schemas.microsoft.com/office/drawing/2014/main" id="{E57A3CF8-45B2-6843-85BB-68EEC4A57A10}"/>
              </a:ext>
            </a:extLst>
          </p:cNvPr>
          <p:cNvSpPr>
            <a:spLocks noGrp="1"/>
          </p:cNvSpPr>
          <p:nvPr/>
        </p:nvSpPr>
        <p:spPr>
          <a:xfrm>
            <a:off x="0" y="5562600"/>
            <a:ext cx="9144000" cy="123111"/>
          </a:xfrm>
          <a:prstGeom prst="rect">
            <a:avLst/>
          </a:prstGeom>
        </p:spPr>
        <p:txBody>
          <a:bodyPr vert="horz" wrap="square" lIns="0" tIns="0" rIns="0" bIns="0" rtlCol="0" anchor="ctr" anchorCtr="0">
            <a:spAutoFit/>
          </a:bodyPr>
          <a:lstStyle>
            <a:lvl1pPr marL="342900" indent="-342900" algn="l" defTabSz="914400" rtl="0" eaLnBrk="1" latinLnBrk="0" hangingPunct="1">
              <a:spcBef>
                <a:spcPct val="20000"/>
              </a:spcBef>
              <a:buFont typeface="Arial" pitchFamily="34" charset="0"/>
              <a:buNone/>
              <a:defRPr sz="800" kern="1200">
                <a:solidFill>
                  <a:schemeClr val="bg1">
                    <a:lumMod val="50000"/>
                  </a:schemeClr>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t>Document #: TX006087</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0"/>
            <a:ext cx="8229600" cy="533400"/>
          </a:xfrm>
        </p:spPr>
        <p:txBody>
          <a:bodyPr>
            <a:noAutofit/>
          </a:bodyPr>
          <a:lstStyle/>
          <a:p>
            <a:r>
              <a:rPr lang="en-US" sz="3200" dirty="0"/>
              <a:t>The Book of Deuteronomy</a:t>
            </a:r>
          </a:p>
        </p:txBody>
      </p:sp>
      <p:sp>
        <p:nvSpPr>
          <p:cNvPr id="3" name="Content Placeholder 2"/>
          <p:cNvSpPr>
            <a:spLocks noGrp="1"/>
          </p:cNvSpPr>
          <p:nvPr>
            <p:ph idx="1"/>
          </p:nvPr>
        </p:nvSpPr>
        <p:spPr>
          <a:xfrm>
            <a:off x="762000" y="1371600"/>
            <a:ext cx="7617709" cy="4680048"/>
          </a:xfrm>
        </p:spPr>
        <p:txBody>
          <a:bodyPr>
            <a:normAutofit/>
          </a:bodyPr>
          <a:lstStyle/>
          <a:p>
            <a:pPr lvl="0"/>
            <a:r>
              <a:rPr lang="en-US" sz="2100" dirty="0"/>
              <a:t>This book consists of Moses’s final </a:t>
            </a:r>
            <a:br>
              <a:rPr lang="en-US" sz="2100" dirty="0"/>
            </a:br>
            <a:r>
              <a:rPr lang="en-US" sz="2100" dirty="0"/>
              <a:t>reminders and last instructions to the </a:t>
            </a:r>
            <a:br>
              <a:rPr lang="en-US" sz="2100" dirty="0"/>
            </a:br>
            <a:r>
              <a:rPr lang="en-US" sz="2100" dirty="0"/>
              <a:t>Israelites before he dies.</a:t>
            </a:r>
          </a:p>
          <a:p>
            <a:r>
              <a:rPr lang="en-US" sz="2100" dirty="0"/>
              <a:t>Moses sees the Promised Land but will </a:t>
            </a:r>
            <a:br>
              <a:rPr lang="en-US" sz="2100" dirty="0"/>
            </a:br>
            <a:r>
              <a:rPr lang="en-US" sz="2100" dirty="0"/>
              <a:t>not get there himself, much like the Rev. </a:t>
            </a:r>
            <a:br>
              <a:rPr lang="en-US" sz="2100" dirty="0"/>
            </a:br>
            <a:r>
              <a:rPr lang="en-US" sz="2100" dirty="0"/>
              <a:t>Dr. Martin Luther King Jr. did not get to </a:t>
            </a:r>
            <a:br>
              <a:rPr lang="en-US" sz="2100" dirty="0"/>
            </a:br>
            <a:r>
              <a:rPr lang="en-US" sz="2100" dirty="0"/>
              <a:t>see the fruits of his labors in the Civil </a:t>
            </a:r>
            <a:br>
              <a:rPr lang="en-US" sz="2100" dirty="0"/>
            </a:br>
            <a:r>
              <a:rPr lang="en-US" sz="2100" dirty="0"/>
              <a:t>Rights Movement.</a:t>
            </a:r>
          </a:p>
          <a:p>
            <a:r>
              <a:rPr lang="en-US" sz="2100" dirty="0"/>
              <a:t>The Israelites’ journey from </a:t>
            </a:r>
            <a:br>
              <a:rPr lang="en-US" sz="2100" dirty="0"/>
            </a:br>
            <a:r>
              <a:rPr lang="en-US" sz="2100" dirty="0"/>
              <a:t>slavery to freedom parallels </a:t>
            </a:r>
            <a:br>
              <a:rPr lang="en-US" sz="2100" dirty="0"/>
            </a:br>
            <a:r>
              <a:rPr lang="en-US" sz="2100" dirty="0"/>
              <a:t>the modern-day exodus of </a:t>
            </a:r>
            <a:br>
              <a:rPr lang="en-US" sz="2100" dirty="0"/>
            </a:br>
            <a:r>
              <a:rPr lang="en-US" sz="2100" dirty="0"/>
              <a:t>the Civil Rights Movement </a:t>
            </a:r>
            <a:br>
              <a:rPr lang="en-US" sz="2100" dirty="0"/>
            </a:br>
            <a:r>
              <a:rPr lang="en-US" sz="2100" dirty="0"/>
              <a:t>in many ways. </a:t>
            </a:r>
          </a:p>
          <a:p>
            <a:pPr marL="0" lvl="0" indent="0">
              <a:buNone/>
            </a:pPr>
            <a:endParaRPr lang="en-US" sz="2100" dirty="0"/>
          </a:p>
        </p:txBody>
      </p:sp>
      <p:pic>
        <p:nvPicPr>
          <p:cNvPr id="6" name="Picture 5">
            <a:extLst>
              <a:ext uri="{FF2B5EF4-FFF2-40B4-BE49-F238E27FC236}">
                <a16:creationId xmlns:a16="http://schemas.microsoft.com/office/drawing/2014/main" id="{A5EE9685-BBF9-BE4E-B94E-C3EAE14C2DA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5342" b="6399"/>
          <a:stretch/>
        </p:blipFill>
        <p:spPr>
          <a:xfrm>
            <a:off x="4929674" y="4043354"/>
            <a:ext cx="3680926" cy="2229196"/>
          </a:xfrm>
          <a:prstGeom prst="rect">
            <a:avLst/>
          </a:prstGeom>
        </p:spPr>
      </p:pic>
      <p:pic>
        <p:nvPicPr>
          <p:cNvPr id="9" name="Picture 8">
            <a:extLst>
              <a:ext uri="{FF2B5EF4-FFF2-40B4-BE49-F238E27FC236}">
                <a16:creationId xmlns:a16="http://schemas.microsoft.com/office/drawing/2014/main" id="{62267B72-7024-D14F-B7B0-613122A50B1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20216" y="963989"/>
            <a:ext cx="2290384" cy="3074611"/>
          </a:xfrm>
          <a:prstGeom prst="rect">
            <a:avLst/>
          </a:prstGeom>
        </p:spPr>
      </p:pic>
    </p:spTree>
    <p:extLst>
      <p:ext uri="{BB962C8B-B14F-4D97-AF65-F5344CB8AC3E}">
        <p14:creationId xmlns:p14="http://schemas.microsoft.com/office/powerpoint/2010/main" val="41874967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AE8D19D-8B55-4B17-A2B1-12C482BA6EDD}"/>
              </a:ext>
            </a:extLst>
          </p:cNvPr>
          <p:cNvSpPr txBox="1">
            <a:spLocks/>
          </p:cNvSpPr>
          <p:nvPr/>
        </p:nvSpPr>
        <p:spPr>
          <a:xfrm>
            <a:off x="488489" y="1853899"/>
            <a:ext cx="4430232" cy="1905000"/>
          </a:xfrm>
          <a:prstGeom prst="rect">
            <a:avLst/>
          </a:prstGeom>
        </p:spPr>
        <p:txBody>
          <a:bodyP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pPr algn="ctr"/>
            <a:r>
              <a:rPr lang="en-US" sz="3000" dirty="0"/>
              <a:t>How does God</a:t>
            </a:r>
            <a:br>
              <a:rPr lang="en-US" sz="3000" dirty="0"/>
            </a:br>
            <a:r>
              <a:rPr lang="en-US" sz="3000" dirty="0"/>
              <a:t>free me from </a:t>
            </a:r>
            <a:br>
              <a:rPr lang="en-US" sz="3000" dirty="0"/>
            </a:br>
            <a:r>
              <a:rPr lang="en-US" sz="3000" dirty="0"/>
              <a:t>the things that </a:t>
            </a:r>
            <a:br>
              <a:rPr lang="en-US" sz="3000" dirty="0"/>
            </a:br>
            <a:r>
              <a:rPr lang="en-US" sz="3000" dirty="0"/>
              <a:t>keep me down? </a:t>
            </a:r>
            <a:br>
              <a:rPr lang="en-US" dirty="0"/>
            </a:br>
            <a:r>
              <a:rPr lang="en-US" sz="3200" dirty="0"/>
              <a:t> </a:t>
            </a:r>
          </a:p>
        </p:txBody>
      </p:sp>
      <p:pic>
        <p:nvPicPr>
          <p:cNvPr id="7" name="Picture 6">
            <a:extLst>
              <a:ext uri="{FF2B5EF4-FFF2-40B4-BE49-F238E27FC236}">
                <a16:creationId xmlns:a16="http://schemas.microsoft.com/office/drawing/2014/main" id="{9C35DB87-EEFA-4267-BB66-70A72F6D2D3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39832" y="1531829"/>
            <a:ext cx="3615679" cy="4564171"/>
          </a:xfrm>
          <a:prstGeom prst="rect">
            <a:avLst/>
          </a:prstGeom>
        </p:spPr>
      </p:pic>
      <p:sp>
        <p:nvSpPr>
          <p:cNvPr id="6" name="Title 4">
            <a:extLst>
              <a:ext uri="{FF2B5EF4-FFF2-40B4-BE49-F238E27FC236}">
                <a16:creationId xmlns:a16="http://schemas.microsoft.com/office/drawing/2014/main" id="{F884AAED-0EB9-45D4-B996-970347645469}"/>
              </a:ext>
            </a:extLst>
          </p:cNvPr>
          <p:cNvSpPr txBox="1">
            <a:spLocks/>
          </p:cNvSpPr>
          <p:nvPr/>
        </p:nvSpPr>
        <p:spPr>
          <a:xfrm>
            <a:off x="609600" y="1021078"/>
            <a:ext cx="8077200" cy="685800"/>
          </a:xfrm>
          <a:prstGeom prst="rect">
            <a:avLst/>
          </a:prstGeom>
        </p:spPr>
        <p:txBody>
          <a:bodyP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r>
              <a:rPr lang="en-US" sz="2400" dirty="0"/>
              <a:t>Chapter Focus Question:</a:t>
            </a:r>
          </a:p>
        </p:txBody>
      </p:sp>
    </p:spTree>
    <p:extLst>
      <p:ext uri="{BB962C8B-B14F-4D97-AF65-F5344CB8AC3E}">
        <p14:creationId xmlns:p14="http://schemas.microsoft.com/office/powerpoint/2010/main" val="19594386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F58EC56-8FAF-5946-A375-15470218FE58}"/>
              </a:ext>
            </a:extLst>
          </p:cNvPr>
          <p:cNvPicPr>
            <a:picLocks noChangeAspect="1"/>
          </p:cNvPicPr>
          <p:nvPr/>
        </p:nvPicPr>
        <p:blipFill rotWithShape="1">
          <a:blip r:embed="rId3">
            <a:extLst>
              <a:ext uri="{28A0092B-C50C-407E-A947-70E740481C1C}">
                <a14:useLocalDpi xmlns:a14="http://schemas.microsoft.com/office/drawing/2010/main" val="0"/>
              </a:ext>
            </a:extLst>
          </a:blip>
          <a:srcRect b="3615"/>
          <a:stretch/>
        </p:blipFill>
        <p:spPr>
          <a:xfrm>
            <a:off x="2362200" y="2895600"/>
            <a:ext cx="4648219" cy="3312041"/>
          </a:xfrm>
          <a:prstGeom prst="rect">
            <a:avLst/>
          </a:prstGeom>
        </p:spPr>
      </p:pic>
      <p:sp>
        <p:nvSpPr>
          <p:cNvPr id="4" name="Title 4">
            <a:extLst>
              <a:ext uri="{FF2B5EF4-FFF2-40B4-BE49-F238E27FC236}">
                <a16:creationId xmlns:a16="http://schemas.microsoft.com/office/drawing/2014/main" id="{8D3D7175-CCC2-2D4A-B837-78F4BE3D13A0}"/>
              </a:ext>
            </a:extLst>
          </p:cNvPr>
          <p:cNvSpPr txBox="1">
            <a:spLocks/>
          </p:cNvSpPr>
          <p:nvPr/>
        </p:nvSpPr>
        <p:spPr>
          <a:xfrm>
            <a:off x="990600" y="1212112"/>
            <a:ext cx="7543800" cy="17526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r>
              <a:rPr lang="en-US" sz="2400" b="0" dirty="0"/>
              <a:t>You may be familiar with the story of the Exodus. Several movies are based on it. This story can teach us a lot about God’s liberating power, both in biblical times and today.</a:t>
            </a:r>
            <a:br>
              <a:rPr lang="en-US" sz="2400" dirty="0"/>
            </a:br>
            <a:r>
              <a:rPr lang="en-US" sz="2400" dirty="0"/>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97721"/>
            <a:ext cx="8458200" cy="1371600"/>
          </a:xfrm>
        </p:spPr>
        <p:txBody>
          <a:bodyPr>
            <a:normAutofit/>
          </a:bodyPr>
          <a:lstStyle/>
          <a:p>
            <a:r>
              <a:rPr lang="en-US" sz="3000" dirty="0"/>
              <a:t>Moses: Our Hero’s </a:t>
            </a:r>
            <a:br>
              <a:rPr lang="en-US" sz="3000" dirty="0"/>
            </a:br>
            <a:r>
              <a:rPr lang="en-US" sz="3000" dirty="0"/>
              <a:t>Origin Story </a:t>
            </a:r>
          </a:p>
        </p:txBody>
      </p:sp>
      <p:pic>
        <p:nvPicPr>
          <p:cNvPr id="11" name="Picture 10">
            <a:extLst>
              <a:ext uri="{FF2B5EF4-FFF2-40B4-BE49-F238E27FC236}">
                <a16:creationId xmlns:a16="http://schemas.microsoft.com/office/drawing/2014/main" id="{32F16F51-8D7A-3E47-ADD8-8A7989653EC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39047" y="4497819"/>
            <a:ext cx="2476500" cy="1855021"/>
          </a:xfrm>
          <a:prstGeom prst="rect">
            <a:avLst/>
          </a:prstGeom>
        </p:spPr>
      </p:pic>
      <p:pic>
        <p:nvPicPr>
          <p:cNvPr id="9" name="Picture 8">
            <a:extLst>
              <a:ext uri="{FF2B5EF4-FFF2-40B4-BE49-F238E27FC236}">
                <a16:creationId xmlns:a16="http://schemas.microsoft.com/office/drawing/2014/main" id="{A2CF1989-007D-274B-889D-5574A78C0EF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92578" y="640932"/>
            <a:ext cx="2514600" cy="1855021"/>
          </a:xfrm>
          <a:prstGeom prst="rect">
            <a:avLst/>
          </a:prstGeom>
        </p:spPr>
      </p:pic>
      <p:sp>
        <p:nvSpPr>
          <p:cNvPr id="15" name="Content Placeholder 2">
            <a:extLst>
              <a:ext uri="{FF2B5EF4-FFF2-40B4-BE49-F238E27FC236}">
                <a16:creationId xmlns:a16="http://schemas.microsoft.com/office/drawing/2014/main" id="{88FBE786-EBF0-D641-AEFD-2DD80793DA4B}"/>
              </a:ext>
            </a:extLst>
          </p:cNvPr>
          <p:cNvSpPr>
            <a:spLocks noGrp="1"/>
          </p:cNvSpPr>
          <p:nvPr>
            <p:ph idx="1"/>
          </p:nvPr>
        </p:nvSpPr>
        <p:spPr>
          <a:xfrm>
            <a:off x="914400" y="2033975"/>
            <a:ext cx="6306878" cy="4010690"/>
          </a:xfrm>
        </p:spPr>
        <p:txBody>
          <a:bodyPr>
            <a:normAutofit/>
          </a:bodyPr>
          <a:lstStyle/>
          <a:p>
            <a:pPr lvl="0"/>
            <a:r>
              <a:rPr lang="en-US" sz="2200" dirty="0"/>
              <a:t>Threatened by the Israelites, Pharaoh </a:t>
            </a:r>
            <a:br>
              <a:rPr lang="en-US" sz="2200" dirty="0"/>
            </a:br>
            <a:r>
              <a:rPr lang="en-US" sz="2200" dirty="0"/>
              <a:t>first enslaves them and then orders</a:t>
            </a:r>
            <a:br>
              <a:rPr lang="en-US" sz="2200" dirty="0"/>
            </a:br>
            <a:r>
              <a:rPr lang="en-US" sz="2200" dirty="0"/>
              <a:t>the murder all newborn baby boys.  </a:t>
            </a:r>
          </a:p>
          <a:p>
            <a:pPr lvl="0"/>
            <a:r>
              <a:rPr lang="en-US" sz="2200" dirty="0"/>
              <a:t>Through some creative thinking on the </a:t>
            </a:r>
            <a:br>
              <a:rPr lang="en-US" sz="2200" dirty="0"/>
            </a:br>
            <a:r>
              <a:rPr lang="en-US" sz="2200" dirty="0"/>
              <a:t>part of Moses’s mother and sister, the </a:t>
            </a:r>
            <a:br>
              <a:rPr lang="en-US" sz="2200" dirty="0"/>
            </a:br>
            <a:r>
              <a:rPr lang="en-US" sz="2200" dirty="0"/>
              <a:t>infant Moses survives and is raised in </a:t>
            </a:r>
            <a:br>
              <a:rPr lang="en-US" sz="2200" dirty="0"/>
            </a:br>
            <a:r>
              <a:rPr lang="en-US" sz="2200" dirty="0"/>
              <a:t>Pharaoh’s household.  </a:t>
            </a:r>
          </a:p>
          <a:p>
            <a:pPr lvl="0"/>
            <a:r>
              <a:rPr lang="en-US" sz="2200" dirty="0"/>
              <a:t>As an adult, Moses flees Egypt </a:t>
            </a:r>
            <a:br>
              <a:rPr lang="en-US" sz="2200" dirty="0"/>
            </a:br>
            <a:r>
              <a:rPr lang="en-US" sz="2200" dirty="0"/>
              <a:t>and starts a new life in Midian. </a:t>
            </a:r>
            <a:br>
              <a:rPr lang="en-US" sz="2200" dirty="0"/>
            </a:br>
            <a:r>
              <a:rPr lang="en-US" sz="2200" dirty="0"/>
              <a:t>God appears to him there in the </a:t>
            </a:r>
            <a:br>
              <a:rPr lang="en-US" sz="2200" dirty="0"/>
            </a:br>
            <a:r>
              <a:rPr lang="en-US" sz="2200" dirty="0"/>
              <a:t>form of a burning bush.</a:t>
            </a:r>
          </a:p>
          <a:p>
            <a:endParaRPr lang="en-US" dirty="0"/>
          </a:p>
        </p:txBody>
      </p:sp>
      <p:pic>
        <p:nvPicPr>
          <p:cNvPr id="7" name="Picture 6">
            <a:extLst>
              <a:ext uri="{FF2B5EF4-FFF2-40B4-BE49-F238E27FC236}">
                <a16:creationId xmlns:a16="http://schemas.microsoft.com/office/drawing/2014/main" id="{67067042-7470-E84D-B730-25C33B07AB3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05600" y="2352652"/>
            <a:ext cx="1828800" cy="2597113"/>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3137" y="762000"/>
            <a:ext cx="8229600" cy="533400"/>
          </a:xfrm>
        </p:spPr>
        <p:txBody>
          <a:bodyPr>
            <a:noAutofit/>
          </a:bodyPr>
          <a:lstStyle/>
          <a:p>
            <a:r>
              <a:rPr lang="en-US" sz="3200" dirty="0"/>
              <a:t>God’s Call: Let My People Go!</a:t>
            </a:r>
          </a:p>
        </p:txBody>
      </p:sp>
      <p:sp>
        <p:nvSpPr>
          <p:cNvPr id="3" name="Content Placeholder 2"/>
          <p:cNvSpPr>
            <a:spLocks noGrp="1"/>
          </p:cNvSpPr>
          <p:nvPr>
            <p:ph idx="1"/>
          </p:nvPr>
        </p:nvSpPr>
        <p:spPr>
          <a:xfrm>
            <a:off x="914400" y="1410337"/>
            <a:ext cx="4191000" cy="4990463"/>
          </a:xfrm>
        </p:spPr>
        <p:txBody>
          <a:bodyPr>
            <a:normAutofit/>
          </a:bodyPr>
          <a:lstStyle/>
          <a:p>
            <a:pPr lvl="0"/>
            <a:r>
              <a:rPr lang="en-US" sz="2200" dirty="0"/>
              <a:t>God sends Moses to Pharaoh to tell him to free the Israelites from slavery.  </a:t>
            </a:r>
          </a:p>
          <a:p>
            <a:pPr lvl="0"/>
            <a:r>
              <a:rPr lang="en-US" sz="2200" dirty="0"/>
              <a:t>When Pharaoh refuses, God sends ten plagues. The last plague, the death of the firstborn, gives rise to the Jewish feast of Passover.  </a:t>
            </a:r>
          </a:p>
          <a:p>
            <a:r>
              <a:rPr lang="en-US" sz="2200" dirty="0"/>
              <a:t>After the Israelites miraculously pass through the Red Sea on dry ground, they are free at last.  </a:t>
            </a:r>
          </a:p>
          <a:p>
            <a:pPr lvl="0"/>
            <a:endParaRPr lang="en-US" sz="2600" dirty="0"/>
          </a:p>
          <a:p>
            <a:endParaRPr lang="en-US" dirty="0"/>
          </a:p>
          <a:p>
            <a:endParaRPr lang="en-US" dirty="0"/>
          </a:p>
          <a:p>
            <a:pPr marL="0" indent="0">
              <a:buNone/>
            </a:pPr>
            <a:endParaRPr lang="en-US" dirty="0"/>
          </a:p>
        </p:txBody>
      </p:sp>
      <p:pic>
        <p:nvPicPr>
          <p:cNvPr id="6" name="Picture 5">
            <a:extLst>
              <a:ext uri="{FF2B5EF4-FFF2-40B4-BE49-F238E27FC236}">
                <a16:creationId xmlns:a16="http://schemas.microsoft.com/office/drawing/2014/main" id="{78830EAC-4A52-9F46-AADD-323C85A8629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9268" r="26773"/>
          <a:stretch/>
        </p:blipFill>
        <p:spPr>
          <a:xfrm>
            <a:off x="5091223" y="1600200"/>
            <a:ext cx="3505200" cy="4005943"/>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3137" y="762000"/>
            <a:ext cx="8229600" cy="533400"/>
          </a:xfrm>
        </p:spPr>
        <p:txBody>
          <a:bodyPr>
            <a:noAutofit/>
          </a:bodyPr>
          <a:lstStyle/>
          <a:p>
            <a:r>
              <a:rPr lang="en-US" sz="3200" dirty="0"/>
              <a:t>The Mosaic Covenant</a:t>
            </a:r>
          </a:p>
        </p:txBody>
      </p:sp>
      <p:sp>
        <p:nvSpPr>
          <p:cNvPr id="3" name="Content Placeholder 2"/>
          <p:cNvSpPr>
            <a:spLocks noGrp="1"/>
          </p:cNvSpPr>
          <p:nvPr>
            <p:ph idx="1"/>
          </p:nvPr>
        </p:nvSpPr>
        <p:spPr>
          <a:xfrm>
            <a:off x="832871" y="1447800"/>
            <a:ext cx="7829866" cy="3695063"/>
          </a:xfrm>
        </p:spPr>
        <p:txBody>
          <a:bodyPr>
            <a:normAutofit/>
          </a:bodyPr>
          <a:lstStyle/>
          <a:p>
            <a:pPr lvl="0"/>
            <a:r>
              <a:rPr lang="en-US" sz="2000" dirty="0"/>
              <a:t>God renews the covenant with the Chosen People at Mount Sinai, giving them Laws that will provide a path to holiness.  </a:t>
            </a:r>
          </a:p>
          <a:p>
            <a:pPr lvl="0"/>
            <a:r>
              <a:rPr lang="en-US" sz="2000" dirty="0"/>
              <a:t>The Ten Commandments are the heart of this Law. They are kept in the Ark of the Covenant, which is itself kept in a special tent called a tabernacle.</a:t>
            </a:r>
          </a:p>
          <a:p>
            <a:pPr lvl="0"/>
            <a:r>
              <a:rPr lang="en-US" sz="2000" dirty="0"/>
              <a:t>While Moses is on the mountain with God, the Israelites worship a golden calf, an idol. When Moses returns, he punishes the people and calls them to repent for their sin.  </a:t>
            </a:r>
          </a:p>
          <a:p>
            <a:endParaRPr lang="en-US" sz="2000" dirty="0"/>
          </a:p>
          <a:p>
            <a:endParaRPr lang="en-US" sz="2000" dirty="0"/>
          </a:p>
          <a:p>
            <a:pPr marL="0" indent="0">
              <a:buNone/>
            </a:pPr>
            <a:endParaRPr lang="en-US" sz="2000" dirty="0"/>
          </a:p>
        </p:txBody>
      </p:sp>
      <p:pic>
        <p:nvPicPr>
          <p:cNvPr id="5" name="Picture 4">
            <a:extLst>
              <a:ext uri="{FF2B5EF4-FFF2-40B4-BE49-F238E27FC236}">
                <a16:creationId xmlns:a16="http://schemas.microsoft.com/office/drawing/2014/main" id="{F9E1F376-474E-9F42-8ED9-9407B0684E9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71600" y="4342668"/>
            <a:ext cx="2327320" cy="1764883"/>
          </a:xfrm>
          <a:prstGeom prst="rect">
            <a:avLst/>
          </a:prstGeom>
        </p:spPr>
      </p:pic>
      <p:pic>
        <p:nvPicPr>
          <p:cNvPr id="6" name="Picture 5">
            <a:extLst>
              <a:ext uri="{FF2B5EF4-FFF2-40B4-BE49-F238E27FC236}">
                <a16:creationId xmlns:a16="http://schemas.microsoft.com/office/drawing/2014/main" id="{00F01794-DD2A-4532-A71C-63503E100EC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98920" y="4342668"/>
            <a:ext cx="2353177" cy="1764883"/>
          </a:xfrm>
          <a:prstGeom prst="rect">
            <a:avLst/>
          </a:prstGeom>
        </p:spPr>
      </p:pic>
      <p:pic>
        <p:nvPicPr>
          <p:cNvPr id="8" name="Picture 7">
            <a:extLst>
              <a:ext uri="{FF2B5EF4-FFF2-40B4-BE49-F238E27FC236}">
                <a16:creationId xmlns:a16="http://schemas.microsoft.com/office/drawing/2014/main" id="{B74CF504-DE52-457E-964C-1E8794019E8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19800" y="4342668"/>
            <a:ext cx="2353177" cy="1764883"/>
          </a:xfrm>
          <a:prstGeom prst="rect">
            <a:avLst/>
          </a:prstGeom>
        </p:spPr>
      </p:pic>
    </p:spTree>
    <p:extLst>
      <p:ext uri="{BB962C8B-B14F-4D97-AF65-F5344CB8AC3E}">
        <p14:creationId xmlns:p14="http://schemas.microsoft.com/office/powerpoint/2010/main" val="35071232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3137" y="900311"/>
            <a:ext cx="8229600" cy="533400"/>
          </a:xfrm>
        </p:spPr>
        <p:txBody>
          <a:bodyPr>
            <a:noAutofit/>
          </a:bodyPr>
          <a:lstStyle/>
          <a:p>
            <a:r>
              <a:rPr lang="en-US" sz="3200" dirty="0"/>
              <a:t>Leviticus and Numbers: </a:t>
            </a:r>
            <a:br>
              <a:rPr lang="en-US" sz="3200" dirty="0"/>
            </a:br>
            <a:r>
              <a:rPr lang="en-US" sz="3200" dirty="0"/>
              <a:t>The Holiness Codes </a:t>
            </a:r>
          </a:p>
        </p:txBody>
      </p:sp>
      <p:sp>
        <p:nvSpPr>
          <p:cNvPr id="3" name="Content Placeholder 2"/>
          <p:cNvSpPr>
            <a:spLocks noGrp="1"/>
          </p:cNvSpPr>
          <p:nvPr>
            <p:ph idx="1"/>
          </p:nvPr>
        </p:nvSpPr>
        <p:spPr>
          <a:xfrm>
            <a:off x="775177" y="1752600"/>
            <a:ext cx="7715680" cy="3695063"/>
          </a:xfrm>
        </p:spPr>
        <p:txBody>
          <a:bodyPr>
            <a:normAutofit/>
          </a:bodyPr>
          <a:lstStyle/>
          <a:p>
            <a:pPr lvl="0"/>
            <a:r>
              <a:rPr lang="en-US" dirty="0"/>
              <a:t>God’s Laws provide the Israelites a path to holiness.  </a:t>
            </a:r>
          </a:p>
          <a:p>
            <a:pPr lvl="0"/>
            <a:r>
              <a:rPr lang="en-US" dirty="0"/>
              <a:t>For the Israelites, being holy means:</a:t>
            </a:r>
          </a:p>
          <a:p>
            <a:pPr lvl="1"/>
            <a:r>
              <a:rPr lang="en-US" dirty="0"/>
              <a:t>living in right relationship with God and with one another</a:t>
            </a:r>
          </a:p>
          <a:p>
            <a:pPr lvl="1"/>
            <a:r>
              <a:rPr lang="en-US" dirty="0"/>
              <a:t>being set apart, or distinct, from other nations</a:t>
            </a:r>
          </a:p>
          <a:p>
            <a:endParaRPr lang="en-US" dirty="0"/>
          </a:p>
          <a:p>
            <a:pPr marL="0" indent="0">
              <a:buNone/>
            </a:pPr>
            <a:endParaRPr lang="en-US" dirty="0"/>
          </a:p>
        </p:txBody>
      </p:sp>
      <p:sp>
        <p:nvSpPr>
          <p:cNvPr id="7" name="Content Placeholder 2">
            <a:extLst>
              <a:ext uri="{FF2B5EF4-FFF2-40B4-BE49-F238E27FC236}">
                <a16:creationId xmlns:a16="http://schemas.microsoft.com/office/drawing/2014/main" id="{5E5CDD4D-223A-2647-B372-7F6EDA4217B9}"/>
              </a:ext>
            </a:extLst>
          </p:cNvPr>
          <p:cNvSpPr txBox="1">
            <a:spLocks/>
          </p:cNvSpPr>
          <p:nvPr/>
        </p:nvSpPr>
        <p:spPr>
          <a:xfrm>
            <a:off x="775177" y="3962400"/>
            <a:ext cx="4498952" cy="19812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dirty="0"/>
              <a:t>Leviticus contains instructions for the Israelites’ ritual sacrifices, including the sacrifice of animals.</a:t>
            </a:r>
          </a:p>
          <a:p>
            <a:endParaRPr lang="en-US" dirty="0"/>
          </a:p>
          <a:p>
            <a:endParaRPr lang="en-US" dirty="0"/>
          </a:p>
          <a:p>
            <a:pPr marL="0" indent="0">
              <a:buFont typeface="Arial" pitchFamily="34" charset="0"/>
              <a:buNone/>
            </a:pPr>
            <a:endParaRPr lang="en-US" dirty="0"/>
          </a:p>
        </p:txBody>
      </p:sp>
      <p:pic>
        <p:nvPicPr>
          <p:cNvPr id="6" name="Picture 5">
            <a:extLst>
              <a:ext uri="{FF2B5EF4-FFF2-40B4-BE49-F238E27FC236}">
                <a16:creationId xmlns:a16="http://schemas.microsoft.com/office/drawing/2014/main" id="{73D9A206-4464-4DDC-BF45-A04EED42252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81218" y="3942908"/>
            <a:ext cx="3381520" cy="2470200"/>
          </a:xfrm>
          <a:prstGeom prst="rect">
            <a:avLst/>
          </a:prstGeom>
        </p:spPr>
      </p:pic>
    </p:spTree>
    <p:extLst>
      <p:ext uri="{BB962C8B-B14F-4D97-AF65-F5344CB8AC3E}">
        <p14:creationId xmlns:p14="http://schemas.microsoft.com/office/powerpoint/2010/main" val="1296410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3137" y="762000"/>
            <a:ext cx="8229600" cy="533400"/>
          </a:xfrm>
        </p:spPr>
        <p:txBody>
          <a:bodyPr>
            <a:noAutofit/>
          </a:bodyPr>
          <a:lstStyle/>
          <a:p>
            <a:r>
              <a:rPr lang="en-US" sz="3200" dirty="0"/>
              <a:t>Laws to Shape All of Life</a:t>
            </a:r>
          </a:p>
        </p:txBody>
      </p:sp>
      <p:sp>
        <p:nvSpPr>
          <p:cNvPr id="3" name="Content Placeholder 2"/>
          <p:cNvSpPr>
            <a:spLocks noGrp="1"/>
          </p:cNvSpPr>
          <p:nvPr>
            <p:ph idx="1"/>
          </p:nvPr>
        </p:nvSpPr>
        <p:spPr>
          <a:xfrm>
            <a:off x="781480" y="1371600"/>
            <a:ext cx="7881257" cy="4402313"/>
          </a:xfrm>
        </p:spPr>
        <p:txBody>
          <a:bodyPr>
            <a:normAutofit/>
          </a:bodyPr>
          <a:lstStyle/>
          <a:p>
            <a:pPr lvl="0"/>
            <a:r>
              <a:rPr lang="en-US" sz="2200" b="1" dirty="0"/>
              <a:t>Kosher laws:</a:t>
            </a:r>
            <a:r>
              <a:rPr lang="en-US" sz="2200" dirty="0"/>
              <a:t> dietary restrictions that indicate what foods can be eaten and how they are to be prepared</a:t>
            </a:r>
          </a:p>
          <a:p>
            <a:pPr lvl="0"/>
            <a:r>
              <a:rPr lang="en-US" sz="2200" b="1" dirty="0"/>
              <a:t>Cleanliness laws:</a:t>
            </a:r>
            <a:r>
              <a:rPr lang="en-US" sz="2200" dirty="0"/>
              <a:t> conditions by which a person becomes unclean (such as touching blood or a dead body or contracting a skin disease)</a:t>
            </a:r>
          </a:p>
          <a:p>
            <a:pPr lvl="0"/>
            <a:r>
              <a:rPr lang="en-US" sz="2200" b="1" dirty="0"/>
              <a:t>Holy Days:</a:t>
            </a:r>
            <a:r>
              <a:rPr lang="en-US" sz="2200" dirty="0"/>
              <a:t> for example, </a:t>
            </a:r>
            <a:br>
              <a:rPr lang="en-US" sz="2200" dirty="0"/>
            </a:br>
            <a:r>
              <a:rPr lang="en-US" sz="2200" dirty="0"/>
              <a:t>Passover and the Day </a:t>
            </a:r>
            <a:br>
              <a:rPr lang="en-US" sz="2200" dirty="0"/>
            </a:br>
            <a:r>
              <a:rPr lang="en-US" sz="2200" dirty="0"/>
              <a:t>of Atonement</a:t>
            </a:r>
          </a:p>
          <a:p>
            <a:pPr lvl="0"/>
            <a:r>
              <a:rPr lang="en-US" sz="2200" b="1" dirty="0"/>
              <a:t>Other laws:</a:t>
            </a:r>
            <a:r>
              <a:rPr lang="en-US" sz="2200" dirty="0"/>
              <a:t> care for </a:t>
            </a:r>
            <a:br>
              <a:rPr lang="en-US" sz="2200" dirty="0"/>
            </a:br>
            <a:r>
              <a:rPr lang="en-US" sz="2200" dirty="0"/>
              <a:t>people who are poor and </a:t>
            </a:r>
            <a:br>
              <a:rPr lang="en-US" sz="2200" dirty="0"/>
            </a:br>
            <a:r>
              <a:rPr lang="en-US" sz="2200" dirty="0"/>
              <a:t>marginalized, the </a:t>
            </a:r>
            <a:r>
              <a:rPr lang="en-US" sz="2200" i="1" dirty="0"/>
              <a:t>anawim</a:t>
            </a:r>
            <a:endParaRPr lang="en-US" sz="2200" dirty="0"/>
          </a:p>
          <a:p>
            <a:pPr marL="0" indent="0">
              <a:buNone/>
            </a:pPr>
            <a:endParaRPr lang="en-US" sz="1800" dirty="0"/>
          </a:p>
        </p:txBody>
      </p:sp>
      <p:pic>
        <p:nvPicPr>
          <p:cNvPr id="6" name="Picture 5">
            <a:extLst>
              <a:ext uri="{FF2B5EF4-FFF2-40B4-BE49-F238E27FC236}">
                <a16:creationId xmlns:a16="http://schemas.microsoft.com/office/drawing/2014/main" id="{0E302DB9-07F0-9147-8041-DA37F48638D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0293" r="16016"/>
          <a:stretch/>
        </p:blipFill>
        <p:spPr>
          <a:xfrm>
            <a:off x="5005305" y="3048000"/>
            <a:ext cx="3625534" cy="3238861"/>
          </a:xfrm>
          <a:prstGeom prst="rect">
            <a:avLst/>
          </a:prstGeom>
        </p:spPr>
      </p:pic>
    </p:spTree>
    <p:extLst>
      <p:ext uri="{BB962C8B-B14F-4D97-AF65-F5344CB8AC3E}">
        <p14:creationId xmlns:p14="http://schemas.microsoft.com/office/powerpoint/2010/main" val="35239787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3137" y="762000"/>
            <a:ext cx="8229600" cy="533400"/>
          </a:xfrm>
        </p:spPr>
        <p:txBody>
          <a:bodyPr>
            <a:noAutofit/>
          </a:bodyPr>
          <a:lstStyle/>
          <a:p>
            <a:r>
              <a:rPr lang="en-US" sz="3200" dirty="0"/>
              <a:t>Obstacles on the Journey</a:t>
            </a:r>
          </a:p>
        </p:txBody>
      </p:sp>
      <p:sp>
        <p:nvSpPr>
          <p:cNvPr id="3" name="Content Placeholder 2"/>
          <p:cNvSpPr>
            <a:spLocks noGrp="1"/>
          </p:cNvSpPr>
          <p:nvPr>
            <p:ph idx="1"/>
          </p:nvPr>
        </p:nvSpPr>
        <p:spPr>
          <a:xfrm>
            <a:off x="862263" y="1486536"/>
            <a:ext cx="7976937" cy="4838064"/>
          </a:xfrm>
        </p:spPr>
        <p:txBody>
          <a:bodyPr>
            <a:normAutofit fontScale="92500" lnSpcReduction="10000"/>
          </a:bodyPr>
          <a:lstStyle/>
          <a:p>
            <a:pPr lvl="0"/>
            <a:r>
              <a:rPr lang="en-US" dirty="0"/>
              <a:t>The Israelites complain </a:t>
            </a:r>
            <a:br>
              <a:rPr lang="en-US" dirty="0"/>
            </a:br>
            <a:r>
              <a:rPr lang="en-US" dirty="0"/>
              <a:t>a lot. For example, they </a:t>
            </a:r>
            <a:br>
              <a:rPr lang="en-US" dirty="0"/>
            </a:br>
            <a:r>
              <a:rPr lang="en-US" dirty="0"/>
              <a:t>remember the food they </a:t>
            </a:r>
            <a:br>
              <a:rPr lang="en-US" dirty="0"/>
            </a:br>
            <a:r>
              <a:rPr lang="en-US" dirty="0"/>
              <a:t>ate in Egypt but seem  </a:t>
            </a:r>
            <a:br>
              <a:rPr lang="en-US" dirty="0"/>
            </a:br>
            <a:r>
              <a:rPr lang="en-US" dirty="0"/>
              <a:t>to forget that they were </a:t>
            </a:r>
            <a:br>
              <a:rPr lang="en-US" dirty="0"/>
            </a:br>
            <a:r>
              <a:rPr lang="en-US" dirty="0"/>
              <a:t>slaves there!  </a:t>
            </a:r>
          </a:p>
          <a:p>
            <a:pPr lvl="0"/>
            <a:r>
              <a:rPr lang="en-US" dirty="0"/>
              <a:t>They don’t trust God’s</a:t>
            </a:r>
            <a:br>
              <a:rPr lang="en-US" dirty="0"/>
            </a:br>
            <a:r>
              <a:rPr lang="en-US" dirty="0"/>
              <a:t>promise to give them</a:t>
            </a:r>
            <a:br>
              <a:rPr lang="en-US" dirty="0"/>
            </a:br>
            <a:r>
              <a:rPr lang="en-US" dirty="0"/>
              <a:t>Canaan. In response, God</a:t>
            </a:r>
            <a:br>
              <a:rPr lang="en-US" dirty="0"/>
            </a:br>
            <a:r>
              <a:rPr lang="en-US" dirty="0"/>
              <a:t>declares that no one will live</a:t>
            </a:r>
            <a:br>
              <a:rPr lang="en-US" dirty="0"/>
            </a:br>
            <a:r>
              <a:rPr lang="en-US" dirty="0"/>
              <a:t>to see the Promised Land, except Caleb and Joshua.</a:t>
            </a:r>
          </a:p>
          <a:p>
            <a:r>
              <a:rPr lang="en-US" dirty="0"/>
              <a:t>The Israelites wander in the desert for forty years: the author of Numbers believes this to be a punishment from God—a typical cultural and religious belief of the time.</a:t>
            </a:r>
          </a:p>
          <a:p>
            <a:pPr marL="0" lvl="0" indent="0">
              <a:buNone/>
            </a:pPr>
            <a:endParaRPr lang="en-US" sz="2600" dirty="0"/>
          </a:p>
          <a:p>
            <a:endParaRPr lang="en-US" dirty="0"/>
          </a:p>
          <a:p>
            <a:endParaRPr lang="en-US" dirty="0"/>
          </a:p>
          <a:p>
            <a:pPr marL="0" indent="0">
              <a:buNone/>
            </a:pPr>
            <a:endParaRPr lang="en-US" dirty="0"/>
          </a:p>
        </p:txBody>
      </p:sp>
      <p:pic>
        <p:nvPicPr>
          <p:cNvPr id="5" name="Picture 4">
            <a:extLst>
              <a:ext uri="{FF2B5EF4-FFF2-40B4-BE49-F238E27FC236}">
                <a16:creationId xmlns:a16="http://schemas.microsoft.com/office/drawing/2014/main" id="{17914D90-A800-6F4D-A2C5-8F1B3A05723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00863" y="1637297"/>
            <a:ext cx="3709737" cy="2782303"/>
          </a:xfrm>
          <a:prstGeom prst="rect">
            <a:avLst/>
          </a:prstGeom>
        </p:spPr>
      </p:pic>
    </p:spTree>
    <p:extLst>
      <p:ext uri="{BB962C8B-B14F-4D97-AF65-F5344CB8AC3E}">
        <p14:creationId xmlns:p14="http://schemas.microsoft.com/office/powerpoint/2010/main" val="2019088270"/>
      </p:ext>
    </p:extLst>
  </p:cSld>
  <p:clrMapOvr>
    <a:masterClrMapping/>
  </p:clrMapOvr>
</p:sld>
</file>

<file path=ppt/theme/theme1.xml><?xml version="1.0" encoding="utf-8"?>
<a:theme xmlns:a="http://schemas.openxmlformats.org/drawingml/2006/main" name="LIC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w="9525">
          <a:noFill/>
          <a:miter lim="800000"/>
          <a:headEnd/>
          <a:tailEnd/>
        </a:ln>
      </a:spPr>
      <a:bodyPr>
        <a:spAutoFit/>
      </a:bodyPr>
      <a:lstStyle>
        <a:defPPr>
          <a:defRPr sz="800" dirty="0">
            <a:solidFill>
              <a:schemeClr val="bg1">
                <a:lumMod val="65000"/>
              </a:schemeClr>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LIC Presentation template</Template>
  <TotalTime>793</TotalTime>
  <Words>740</Words>
  <Application>Microsoft Office PowerPoint</Application>
  <PresentationFormat>On-screen Show (4:3)</PresentationFormat>
  <Paragraphs>72</Paragraphs>
  <Slides>10</Slides>
  <Notes>10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LIC Presentation template</vt:lpstr>
      <vt:lpstr>The Pentateuch:  God Reveals Himself to His Chosen People</vt:lpstr>
      <vt:lpstr>PowerPoint Presentation</vt:lpstr>
      <vt:lpstr>PowerPoint Presentation</vt:lpstr>
      <vt:lpstr>Moses: Our Hero’s  Origin Story </vt:lpstr>
      <vt:lpstr>God’s Call: Let My People Go!</vt:lpstr>
      <vt:lpstr>The Mosaic Covenant</vt:lpstr>
      <vt:lpstr>Leviticus and Numbers:  The Holiness Codes </vt:lpstr>
      <vt:lpstr>Laws to Shape All of Life</vt:lpstr>
      <vt:lpstr>Obstacles on the Journey</vt:lpstr>
      <vt:lpstr>The Book of Deuteronomy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bmartinka</dc:creator>
  <cp:lastModifiedBy>Brooke Saron</cp:lastModifiedBy>
  <cp:revision>82</cp:revision>
  <dcterms:created xsi:type="dcterms:W3CDTF">2011-01-10T17:35:40Z</dcterms:created>
  <dcterms:modified xsi:type="dcterms:W3CDTF">2019-02-15T15:28:47Z</dcterms:modified>
</cp:coreProperties>
</file>